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263" autoAdjust="0"/>
  </p:normalViewPr>
  <p:slideViewPr>
    <p:cSldViewPr>
      <p:cViewPr varScale="1">
        <p:scale>
          <a:sx n="55" d="100"/>
          <a:sy n="55" d="100"/>
        </p:scale>
        <p:origin x="-93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0838"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776663" y="0"/>
            <a:ext cx="2890837"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AE17E27-6C00-4563-AA17-BEE56466844F}" type="datetimeFigureOut">
              <a:rPr lang="en-US"/>
              <a:pPr>
                <a:defRPr/>
              </a:pPr>
              <a:t>11/8/2010</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9750"/>
            <a:ext cx="2890838" cy="49688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776663" y="9429750"/>
            <a:ext cx="2890837" cy="49688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937CC1C-1C77-4099-B66A-DE2DAC88672B}"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LSG is an international community of professionals interested in workplace learning and supporting technologies.</a:t>
            </a:r>
            <a:br>
              <a:rPr lang="en-GB" smtClean="0"/>
            </a:br>
            <a:endParaRPr lang="en-GB"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CE8325-76EA-4687-899E-520B600A7A3C}" type="slidenum">
              <a:rPr lang="en-GB" smtClean="0"/>
              <a:pPr fontAlgn="base">
                <a:spcBef>
                  <a:spcPct val="0"/>
                </a:spcBef>
                <a:spcAft>
                  <a:spcPct val="0"/>
                </a:spcAft>
                <a:defRPr/>
              </a:pPr>
              <a:t>2</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Why did I join this community?</a:t>
            </a:r>
          </a:p>
          <a:p>
            <a:pPr eaLnBrk="1" hangingPunct="1">
              <a:spcBef>
                <a:spcPct val="0"/>
              </a:spcBef>
            </a:pPr>
            <a:r>
              <a:rPr lang="en-GB" smtClean="0"/>
              <a:t>The group of people who are part of this community are working in learning and development and in particular e-learning and blended learning like me. They offer a wide selection of things to get involved in including:</a:t>
            </a:r>
          </a:p>
          <a:p>
            <a:pPr eaLnBrk="1" hangingPunct="1">
              <a:spcBef>
                <a:spcPct val="0"/>
              </a:spcBef>
            </a:pPr>
            <a:endParaRPr lang="en-GB" smtClean="0"/>
          </a:p>
          <a:p>
            <a:pPr eaLnBrk="1" hangingPunct="1">
              <a:spcBef>
                <a:spcPct val="0"/>
              </a:spcBef>
            </a:pPr>
            <a:r>
              <a:rPr lang="en-GB" smtClean="0"/>
              <a:t>Regular webinars on hot topics that we are facing in organisations now. These are free of charge and in most cases are from practioners like me who are tackling issues that I’m facing within my organisation.  These events attract well over 100 participants per session, well for the ones I’ve attended and the chat area is always very active.</a:t>
            </a:r>
          </a:p>
          <a:p>
            <a:pPr eaLnBrk="1" hangingPunct="1">
              <a:spcBef>
                <a:spcPct val="0"/>
              </a:spcBef>
            </a:pPr>
            <a:endParaRPr lang="en-GB" smtClean="0"/>
          </a:p>
          <a:p>
            <a:pPr eaLnBrk="1" hangingPunct="1">
              <a:spcBef>
                <a:spcPct val="0"/>
              </a:spcBef>
            </a:pPr>
            <a:r>
              <a:rPr lang="en-GB" smtClean="0"/>
              <a:t>The asynchronous discussion forums and groups have been set up by the community members. Some are relevant to me however some aren’t however the choice is down to the individual as to what groups are useful. I do use these from time to time however I wouldn’t call myself an active user of them however I do contribute when I feel I can offer any value or my experience to helping others. I enjoy reading the contributions made by other members and this is prompted by a weekly round up email by the organisers which is an excellent prompt to bring me back onto the community site.</a:t>
            </a:r>
          </a:p>
          <a:p>
            <a:pPr eaLnBrk="1" hangingPunct="1">
              <a:spcBef>
                <a:spcPct val="0"/>
              </a:spcBef>
            </a:pPr>
            <a:endParaRPr lang="en-GB" smtClean="0"/>
          </a:p>
          <a:p>
            <a:pPr eaLnBrk="1" hangingPunct="1">
              <a:spcBef>
                <a:spcPct val="0"/>
              </a:spcBef>
            </a:pPr>
            <a:r>
              <a:rPr lang="en-GB" smtClean="0"/>
              <a:t>The full Learning Technologies conference sessions are also recorded and so it is a fantastic resource to refer back to when I need to recall certain information and speakers etc.</a:t>
            </a:r>
          </a:p>
          <a:p>
            <a:pPr eaLnBrk="1" hangingPunct="1">
              <a:spcBef>
                <a:spcPct val="0"/>
              </a:spcBef>
            </a:pPr>
            <a:endParaRPr lang="en-GB" smtClean="0"/>
          </a:p>
          <a:p>
            <a:pPr eaLnBrk="1" hangingPunct="1">
              <a:spcBef>
                <a:spcPct val="0"/>
              </a:spcBef>
            </a:pPr>
            <a:endParaRPr lang="en-GB" smtClean="0"/>
          </a:p>
          <a:p>
            <a:pPr eaLnBrk="1" hangingPunct="1">
              <a:spcBef>
                <a:spcPct val="0"/>
              </a:spcBef>
            </a:pPr>
            <a:endParaRPr lang="en-GB" smtClean="0"/>
          </a:p>
          <a:p>
            <a:pPr eaLnBrk="1" hangingPunct="1">
              <a:spcBef>
                <a:spcPct val="0"/>
              </a:spcBef>
            </a:pPr>
            <a:r>
              <a:rPr lang="en-GB" smtClean="0"/>
              <a:t>Does the community have an existing and sustainable network of active members? </a:t>
            </a:r>
          </a:p>
          <a:p>
            <a:pPr eaLnBrk="1" hangingPunct="1">
              <a:spcBef>
                <a:spcPct val="0"/>
              </a:spcBef>
            </a:pPr>
            <a:r>
              <a:rPr lang="en-GB" smtClean="0"/>
              <a:t>The Ning site states it has over 1800 members however I’m not sure how many of these would be classified as active members. However as mentioned above the online events they do run are very well attended. The groups also use the forums to discuss hot topics and challenges within their sector and also use it as a way of highlighting topics. The Learning and Skills Group organisers have then used these groups and the contributors of these groups to host workshops at the actual live events in June and also the main conferences in January. I suppose this provides the organisers with a rich array of potential speakers however it’s also targeting the areas and topics that are of most interest to the community which has to be a positive thing.</a:t>
            </a:r>
          </a:p>
        </p:txBody>
      </p:sp>
      <p:sp>
        <p:nvSpPr>
          <p:cNvPr id="92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AD35CC-ABC7-4330-B634-E979F1E2884A}" type="slidenum">
              <a:rPr lang="en-GB" smtClean="0"/>
              <a:pPr fontAlgn="base">
                <a:spcBef>
                  <a:spcPct val="0"/>
                </a:spcBef>
                <a:spcAft>
                  <a:spcPct val="0"/>
                </a:spcAft>
                <a:defRPr/>
              </a:pPr>
              <a:t>3</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mtClean="0"/>
              <a:t>The main focus for me has been the webinar sessions.</a:t>
            </a:r>
          </a:p>
          <a:p>
            <a:pPr eaLnBrk="1" hangingPunct="1">
              <a:spcBef>
                <a:spcPct val="0"/>
              </a:spcBef>
            </a:pPr>
            <a:endParaRPr lang="en-GB" smtClean="0"/>
          </a:p>
          <a:p>
            <a:pPr eaLnBrk="1" hangingPunct="1">
              <a:spcBef>
                <a:spcPct val="0"/>
              </a:spcBef>
            </a:pPr>
            <a:r>
              <a:rPr lang="en-GB" smtClean="0"/>
              <a:t>These have helped in a multitude of ways including:</a:t>
            </a:r>
          </a:p>
          <a:p>
            <a:pPr eaLnBrk="1" hangingPunct="1">
              <a:spcBef>
                <a:spcPct val="0"/>
              </a:spcBef>
              <a:buFontTx/>
              <a:buChar char="•"/>
            </a:pPr>
            <a:r>
              <a:rPr lang="en-GB" smtClean="0"/>
              <a:t>helping me to reflect on what we are doing currently</a:t>
            </a:r>
          </a:p>
          <a:p>
            <a:pPr eaLnBrk="1" hangingPunct="1">
              <a:spcBef>
                <a:spcPct val="0"/>
              </a:spcBef>
              <a:buFontTx/>
              <a:buChar char="•"/>
            </a:pPr>
            <a:r>
              <a:rPr lang="en-GB" smtClean="0"/>
              <a:t>benchmarking the work we do</a:t>
            </a:r>
          </a:p>
          <a:p>
            <a:pPr eaLnBrk="1" hangingPunct="1">
              <a:spcBef>
                <a:spcPct val="0"/>
              </a:spcBef>
              <a:buFontTx/>
              <a:buChar char="•"/>
            </a:pPr>
            <a:r>
              <a:rPr lang="en-GB" smtClean="0"/>
              <a:t>helping to tackle some of the tricky issues such as working with subject matter experts to help develop our e-learning</a:t>
            </a:r>
          </a:p>
          <a:p>
            <a:pPr eaLnBrk="1" hangingPunct="1">
              <a:spcBef>
                <a:spcPct val="0"/>
              </a:spcBef>
              <a:buFontTx/>
              <a:buChar char="•"/>
            </a:pPr>
            <a:r>
              <a:rPr lang="en-GB" smtClean="0"/>
              <a:t>Looking to the future and future business planning </a:t>
            </a:r>
          </a:p>
          <a:p>
            <a:pPr eaLnBrk="1" hangingPunct="1">
              <a:spcBef>
                <a:spcPct val="0"/>
              </a:spcBef>
              <a:buFontTx/>
              <a:buChar char="•"/>
            </a:pPr>
            <a:r>
              <a:rPr lang="en-GB" smtClean="0"/>
              <a:t>And my own personal development both from a skills and knowledge perspective. </a:t>
            </a:r>
          </a:p>
          <a:p>
            <a:pPr eaLnBrk="1" hangingPunct="1">
              <a:spcBef>
                <a:spcPct val="0"/>
              </a:spcBef>
              <a:buFontTx/>
              <a:buChar char="•"/>
            </a:pPr>
            <a:endParaRPr lang="en-GB" smtClean="0"/>
          </a:p>
          <a:p>
            <a:pPr eaLnBrk="1" hangingPunct="1">
              <a:spcBef>
                <a:spcPct val="0"/>
              </a:spcBef>
              <a:buFontTx/>
              <a:buChar char="•"/>
            </a:pPr>
            <a:r>
              <a:rPr lang="en-GB" smtClean="0"/>
              <a:t>I have also made some excellent contacts through this network who I now class as close associates who I feel able to speak to if I’ve got things I want to run by outside of CIPD. </a:t>
            </a:r>
          </a:p>
          <a:p>
            <a:pPr eaLnBrk="1" hangingPunct="1">
              <a:spcBef>
                <a:spcPct val="0"/>
              </a:spcBef>
              <a:buFontTx/>
              <a:buChar char="•"/>
            </a:pPr>
            <a:endParaRPr lang="en-GB" smtClean="0"/>
          </a:p>
          <a:p>
            <a:pPr eaLnBrk="1" hangingPunct="1">
              <a:spcBef>
                <a:spcPct val="0"/>
              </a:spcBef>
              <a:buFontTx/>
              <a:buChar char="•"/>
            </a:pPr>
            <a:r>
              <a:rPr lang="en-GB" smtClean="0"/>
              <a:t>It is also excellent to see our Certificate in Blended Learning alumni students being so actively involved with the community. It makes me feel very proud when I see what their contributions are to the discussions and other activities.</a:t>
            </a:r>
          </a:p>
          <a:p>
            <a:pPr eaLnBrk="1" hangingPunct="1">
              <a:spcBef>
                <a:spcPct val="0"/>
              </a:spcBef>
            </a:pPr>
            <a:endParaRPr lang="en-GB" smtClean="0"/>
          </a:p>
          <a:p>
            <a:pPr eaLnBrk="1" hangingPunct="1">
              <a:spcBef>
                <a:spcPct val="0"/>
              </a:spcBef>
            </a:pPr>
            <a:endParaRPr lang="en-GB" smtClean="0"/>
          </a:p>
        </p:txBody>
      </p:sp>
      <p:sp>
        <p:nvSpPr>
          <p:cNvPr id="102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30122B-0BE4-4528-99E6-914ECBE60B11}" type="slidenum">
              <a:rPr lang="en-GB" smtClean="0"/>
              <a:pPr fontAlgn="base">
                <a:spcBef>
                  <a:spcPct val="0"/>
                </a:spcBef>
                <a:spcAft>
                  <a:spcPct val="0"/>
                </a:spcAft>
                <a:defRPr/>
              </a:pPr>
              <a:t>4</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buFontTx/>
              <a:buChar char="•"/>
            </a:pPr>
            <a:r>
              <a:rPr lang="en-GB" smtClean="0"/>
              <a:t>Motivation of the people who make up the community to want to learn and share with others</a:t>
            </a:r>
          </a:p>
          <a:p>
            <a:pPr>
              <a:buFontTx/>
              <a:buChar char="•"/>
            </a:pPr>
            <a:r>
              <a:rPr lang="en-GB" smtClean="0"/>
              <a:t>There’s a good variety and regularity of activities to keep the community at the forefront of your mind.</a:t>
            </a:r>
          </a:p>
          <a:p>
            <a:pPr>
              <a:buFontTx/>
              <a:buChar char="•"/>
            </a:pPr>
            <a:r>
              <a:rPr lang="en-GB" smtClean="0"/>
              <a:t>Positive reminders from the organisers encouraging input and contributions from the community</a:t>
            </a:r>
          </a:p>
          <a:p>
            <a:pPr>
              <a:buFontTx/>
              <a:buChar char="•"/>
            </a:pPr>
            <a:r>
              <a:rPr lang="en-GB" smtClean="0"/>
              <a:t>Tackles issues that are ‘hot topics’ to help deal with the here and now as well as other more inspriational future business planning concepts to consider and evaluate.</a:t>
            </a:r>
          </a:p>
          <a:p>
            <a:pPr>
              <a:buFontTx/>
              <a:buChar char="•"/>
            </a:pPr>
            <a:r>
              <a:rPr lang="en-GB" smtClean="0"/>
              <a:t>Not afraid of debate the challenges.</a:t>
            </a:r>
          </a:p>
          <a:p>
            <a:endParaRPr lang="en-US" smtClean="0"/>
          </a:p>
        </p:txBody>
      </p:sp>
      <p:sp>
        <p:nvSpPr>
          <p:cNvPr id="4" name="Slide Number Placeholder 3"/>
          <p:cNvSpPr>
            <a:spLocks noGrp="1"/>
          </p:cNvSpPr>
          <p:nvPr>
            <p:ph type="sldNum" sz="quarter" idx="5"/>
          </p:nvPr>
        </p:nvSpPr>
        <p:spPr/>
        <p:txBody>
          <a:bodyPr/>
          <a:lstStyle/>
          <a:p>
            <a:pPr>
              <a:defRPr/>
            </a:pPr>
            <a:fld id="{F44B7257-843E-4C25-A730-A87FFC0731B8}" type="slidenum">
              <a:rPr lang="en-GB" smtClean="0"/>
              <a:pPr>
                <a:defRPr/>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defRPr/>
            </a:pPr>
            <a:r>
              <a:rPr lang="en-GB" dirty="0" smtClean="0"/>
              <a:t>At first scan of the directory I couldn’t find anything that I thought might add any value to me. However on closer inspection I quite like the sound of ELESIG as it’s focus was on the learner’s experiences of using e-learning.</a:t>
            </a:r>
          </a:p>
          <a:p>
            <a:pPr>
              <a:defRPr/>
            </a:pPr>
            <a:endParaRPr lang="en-GB" dirty="0" smtClean="0"/>
          </a:p>
          <a:p>
            <a:pPr>
              <a:defRPr/>
            </a:pPr>
            <a:r>
              <a:rPr lang="en-GB" dirty="0" smtClean="0"/>
              <a:t>I registered on the </a:t>
            </a:r>
            <a:r>
              <a:rPr lang="en-GB" dirty="0" err="1" smtClean="0"/>
              <a:t>Ning</a:t>
            </a:r>
            <a:r>
              <a:rPr lang="en-GB" dirty="0" smtClean="0"/>
              <a:t> site and was drawn straight to the video section. With all the reading I’ve been doing it was great to sit back and listen and watch.</a:t>
            </a:r>
          </a:p>
          <a:p>
            <a:pPr>
              <a:defRPr/>
            </a:pPr>
            <a:endParaRPr lang="en-GB" dirty="0" smtClean="0"/>
          </a:p>
          <a:p>
            <a:pPr>
              <a:defRPr/>
            </a:pPr>
            <a:r>
              <a:rPr lang="en-GB" dirty="0" smtClean="0"/>
              <a:t>There were two videos that grabbed my attention, both presented by Hazel Owen from </a:t>
            </a:r>
            <a:r>
              <a:rPr lang="en-GB" dirty="0" err="1" smtClean="0"/>
              <a:t>Unitec</a:t>
            </a:r>
            <a:r>
              <a:rPr lang="en-GB" dirty="0" smtClean="0"/>
              <a:t> in NZ.</a:t>
            </a:r>
          </a:p>
          <a:p>
            <a:pPr>
              <a:defRPr/>
            </a:pPr>
            <a:r>
              <a:rPr lang="en-GB" dirty="0" smtClean="0"/>
              <a:t>I am very interested in introducing e-portfolios to our programmes and so enjoyed Hazel’s presentation on the use of Web 2.0 for e-portfolios. This can obviously be used as a good assessment tool however there are many opportunities for learners also whereby they can showcase their work, reflect on their learning, use it as part of their CV for promotion of their work and skills as well as an assessment vehicle. </a:t>
            </a:r>
          </a:p>
          <a:p>
            <a:pPr>
              <a:defRPr/>
            </a:pPr>
            <a:endParaRPr lang="en-GB" dirty="0" smtClean="0"/>
          </a:p>
          <a:p>
            <a:pPr>
              <a:defRPr/>
            </a:pPr>
            <a:r>
              <a:rPr lang="en-GB" dirty="0" smtClean="0"/>
              <a:t>It was interesting to hear how Hazel embarked on this journey herself and how the outcome of this work has led to other opportunities for her as well as collaborating with others to produce a potentially richer piece of work. </a:t>
            </a:r>
          </a:p>
          <a:p>
            <a:pPr>
              <a:defRPr/>
            </a:pPr>
            <a:endParaRPr lang="en-GB" dirty="0" smtClean="0"/>
          </a:p>
          <a:p>
            <a:pPr>
              <a:defRPr/>
            </a:pPr>
            <a:r>
              <a:rPr lang="en-GB" dirty="0" smtClean="0"/>
              <a:t>They also offer webinar sessions so I will certainly keep a look out for any events coming up in the future however it’s great that the videos </a:t>
            </a:r>
            <a:r>
              <a:rPr lang="en-GB" smtClean="0"/>
              <a:t>are available!</a:t>
            </a:r>
            <a:endParaRPr lang="en-GB" dirty="0" smtClean="0"/>
          </a:p>
          <a:p>
            <a:pPr>
              <a:defRPr/>
            </a:pPr>
            <a:endParaRPr lang="en-GB" dirty="0" smtClean="0"/>
          </a:p>
          <a:p>
            <a:pPr>
              <a:defRPr/>
            </a:pPr>
            <a:r>
              <a:rPr lang="en-GB" dirty="0" smtClean="0"/>
              <a:t>I’m also now following them on Twitter!</a:t>
            </a:r>
            <a:endParaRPr lang="en-GB" dirty="0"/>
          </a:p>
        </p:txBody>
      </p:sp>
      <p:sp>
        <p:nvSpPr>
          <p:cNvPr id="4" name="Slide Number Placeholder 3"/>
          <p:cNvSpPr>
            <a:spLocks noGrp="1"/>
          </p:cNvSpPr>
          <p:nvPr>
            <p:ph type="sldNum" sz="quarter" idx="5"/>
          </p:nvPr>
        </p:nvSpPr>
        <p:spPr/>
        <p:txBody>
          <a:bodyPr/>
          <a:lstStyle/>
          <a:p>
            <a:pPr>
              <a:defRPr/>
            </a:pPr>
            <a:fld id="{0E72B125-A7F6-4E5D-8B45-92FE76944022}" type="slidenum">
              <a:rPr lang="en-GB" smtClean="0"/>
              <a:pPr>
                <a:defRPr/>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89E480B5-30D4-4C1A-A3E0-B05A52DF43D9}" type="datetimeFigureOut">
              <a:rPr lang="en-US"/>
              <a:pPr>
                <a:defRPr/>
              </a:pPr>
              <a:t>11/8/2010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93D0A81-AC43-4489-ADCC-799D250432F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6581035-FAAE-4D61-91E7-5B4132918566}" type="datetimeFigureOut">
              <a:rPr lang="en-US"/>
              <a:pPr>
                <a:defRPr/>
              </a:pPr>
              <a:t>11/8/2010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3445DF2-EA85-4B52-88AA-B376D289A54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BC0E8D2-53BC-49F1-8AF8-054BF666EB39}" type="datetimeFigureOut">
              <a:rPr lang="en-US"/>
              <a:pPr>
                <a:defRPr/>
              </a:pPr>
              <a:t>11/8/2010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65AB324-9C44-43A6-A6F0-95879E2EAA1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BA3BB76-87BF-47FF-89A3-0C822A2DD5DA}" type="datetimeFigureOut">
              <a:rPr lang="en-US"/>
              <a:pPr>
                <a:defRPr/>
              </a:pPr>
              <a:t>11/8/2010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F39CA76-657A-422C-90A4-27BC538D441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FDAC1F2-D59C-476F-9888-E8A9DD0FD56D}" type="datetimeFigureOut">
              <a:rPr lang="en-US"/>
              <a:pPr>
                <a:defRPr/>
              </a:pPr>
              <a:t>11/8/2010</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46074D3-ECED-4183-B9A8-BDE06AF34C7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C280A45D-0F33-44C7-B84B-5EC6C3E47048}" type="datetimeFigureOut">
              <a:rPr lang="en-US"/>
              <a:pPr>
                <a:defRPr/>
              </a:pPr>
              <a:t>11/8/2010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3844C64-8314-4A73-8806-F0C62FB3280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FF47A998-4E00-4B1D-B318-2DAF4C170926}" type="datetimeFigureOut">
              <a:rPr lang="en-US"/>
              <a:pPr>
                <a:defRPr/>
              </a:pPr>
              <a:t>11/8/2010</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0DD93C1-B5BF-47B1-A111-AD9A919C4007}"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CF7BFDF-FCD7-432F-AE73-DDF04A1BFEA8}" type="datetimeFigureOut">
              <a:rPr lang="en-US"/>
              <a:pPr>
                <a:defRPr/>
              </a:pPr>
              <a:t>11/8/2010</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B80EF174-3E7C-4486-8E47-4ED2D37597DD}"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FAD6B1F-A081-43A2-8620-0D1E3CED8220}" type="datetimeFigureOut">
              <a:rPr lang="en-US"/>
              <a:pPr>
                <a:defRPr/>
              </a:pPr>
              <a:t>11/8/2010</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117BA9EC-C591-437F-B65D-93E51E4AA3A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611F17-5393-49DA-ACD2-C889FF8E6C0D}" type="datetimeFigureOut">
              <a:rPr lang="en-US"/>
              <a:pPr>
                <a:defRPr/>
              </a:pPr>
              <a:t>11/8/2010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B25B115-CD3F-49CF-9EF2-BDB19FF5340F}"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92E3419-66AB-4C6E-BF72-5DFE38788EBF}" type="datetimeFigureOut">
              <a:rPr lang="en-US"/>
              <a:pPr>
                <a:defRPr/>
              </a:pPr>
              <a:t>11/8/2010</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359760F-1FE9-49FD-9325-7130251C200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4D1FFB6-084B-44A3-B2B0-B7A3415C6C92}" type="datetimeFigureOut">
              <a:rPr lang="en-US"/>
              <a:pPr>
                <a:defRPr/>
              </a:pPr>
              <a:t>11/8/2010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F088160-4E19-42C6-8503-5896F8A98F7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lesig.ning.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LSGBanner955x105.jpg"/>
          <p:cNvPicPr>
            <a:picLocks noChangeAspect="1"/>
          </p:cNvPicPr>
          <p:nvPr/>
        </p:nvPicPr>
        <p:blipFill>
          <a:blip r:embed="rId2" cstate="print"/>
          <a:srcRect/>
          <a:stretch>
            <a:fillRect/>
          </a:stretch>
        </p:blipFill>
        <p:spPr bwMode="auto">
          <a:xfrm>
            <a:off x="11113" y="1928813"/>
            <a:ext cx="9121775" cy="1000125"/>
          </a:xfrm>
          <a:prstGeom prst="rect">
            <a:avLst/>
          </a:prstGeom>
          <a:noFill/>
          <a:ln w="9525">
            <a:noFill/>
            <a:miter lim="800000"/>
            <a:headEnd/>
            <a:tailEnd/>
          </a:ln>
        </p:spPr>
      </p:pic>
      <p:grpSp>
        <p:nvGrpSpPr>
          <p:cNvPr id="2051" name="Group 6"/>
          <p:cNvGrpSpPr>
            <a:grpSpLocks/>
          </p:cNvGrpSpPr>
          <p:nvPr/>
        </p:nvGrpSpPr>
        <p:grpSpPr bwMode="auto">
          <a:xfrm>
            <a:off x="5643563" y="3643313"/>
            <a:ext cx="1722437" cy="2365375"/>
            <a:chOff x="2643188" y="3850182"/>
            <a:chExt cx="1722437" cy="2364900"/>
          </a:xfrm>
        </p:grpSpPr>
        <p:sp>
          <p:nvSpPr>
            <p:cNvPr id="6" name="Text Placeholder 19"/>
            <p:cNvSpPr txBox="1">
              <a:spLocks/>
            </p:cNvSpPr>
            <p:nvPr/>
          </p:nvSpPr>
          <p:spPr bwMode="auto">
            <a:xfrm>
              <a:off x="2643188" y="5846856"/>
              <a:ext cx="1722437" cy="368226"/>
            </a:xfrm>
            <a:prstGeom prst="rect">
              <a:avLst/>
            </a:prstGeom>
            <a:noFill/>
            <a:ln w="9525">
              <a:noFill/>
              <a:miter lim="800000"/>
              <a:headEnd/>
              <a:tailEnd/>
            </a:ln>
          </p:spPr>
          <p:txBody>
            <a:bodyPr/>
            <a:lstStyle/>
            <a:p>
              <a:pPr algn="ctr" eaLnBrk="0" hangingPunct="0">
                <a:spcBef>
                  <a:spcPct val="20000"/>
                </a:spcBef>
                <a:buFont typeface="Arial" charset="0"/>
                <a:buNone/>
                <a:defRPr/>
              </a:pPr>
              <a:r>
                <a:rPr lang="en-GB" sz="1400" b="1" dirty="0">
                  <a:solidFill>
                    <a:srgbClr val="002060"/>
                  </a:solidFill>
                  <a:latin typeface="+mn-lt"/>
                </a:rPr>
                <a:t>Karen </a:t>
              </a:r>
              <a:r>
                <a:rPr lang="en-GB" sz="1400" b="1" dirty="0" err="1">
                  <a:solidFill>
                    <a:srgbClr val="002060"/>
                  </a:solidFill>
                  <a:latin typeface="+mn-lt"/>
                </a:rPr>
                <a:t>Ver</a:t>
              </a:r>
              <a:endParaRPr lang="en-GB" sz="1400" b="1" dirty="0">
                <a:solidFill>
                  <a:srgbClr val="002060"/>
                </a:solidFill>
                <a:latin typeface="+mn-lt"/>
              </a:endParaRPr>
            </a:p>
          </p:txBody>
        </p:sp>
        <p:pic>
          <p:nvPicPr>
            <p:cNvPr id="2053" name="Picture 8" descr="Karenver photo2 small.JPG"/>
            <p:cNvPicPr>
              <a:picLocks noChangeAspect="1"/>
            </p:cNvPicPr>
            <p:nvPr/>
          </p:nvPicPr>
          <p:blipFill>
            <a:blip r:embed="rId3" cstate="print"/>
            <a:srcRect/>
            <a:stretch>
              <a:fillRect/>
            </a:stretch>
          </p:blipFill>
          <p:spPr bwMode="auto">
            <a:xfrm>
              <a:off x="2738096" y="3850182"/>
              <a:ext cx="1405276" cy="20049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t>Purpose of the community</a:t>
            </a:r>
          </a:p>
        </p:txBody>
      </p:sp>
      <p:pic>
        <p:nvPicPr>
          <p:cNvPr id="3075" name="Picture 2" descr="C:\Documents and Settings\karenv\Local Settings\Temporary Internet Files\Content.IE5\RCDK76YI\MPj04393450000[1].jpg"/>
          <p:cNvPicPr>
            <a:picLocks noGrp="1" noChangeAspect="1" noChangeArrowheads="1"/>
          </p:cNvPicPr>
          <p:nvPr>
            <p:ph idx="1"/>
          </p:nvPr>
        </p:nvPicPr>
        <p:blipFill>
          <a:blip r:embed="rId3" cstate="print"/>
          <a:srcRect/>
          <a:stretch>
            <a:fillRect/>
          </a:stretch>
        </p:blipFill>
        <p:spPr>
          <a:xfrm>
            <a:off x="2203450" y="1600200"/>
            <a:ext cx="4737100" cy="4525963"/>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609600"/>
            <a:ext cx="6815138" cy="1143000"/>
          </a:xfrm>
          <a:prstGeom prst="rect">
            <a:avLst/>
          </a:prstGeom>
        </p:spPr>
        <p:txBody>
          <a:bodyPr anchor="ctr">
            <a:normAutofit fontScale="92500" lnSpcReduction="20000"/>
          </a:bodyPr>
          <a:lstStyle/>
          <a:p>
            <a:pPr algn="ctr" fontAlgn="auto">
              <a:spcAft>
                <a:spcPts val="0"/>
              </a:spcAft>
              <a:defRPr/>
            </a:pPr>
            <a:r>
              <a:rPr lang="en-GB" sz="4400" dirty="0">
                <a:latin typeface="+mn-lt"/>
              </a:rPr>
              <a:t>Why did I join this community? </a:t>
            </a:r>
            <a:r>
              <a:rPr lang="en-GB" sz="4400" dirty="0">
                <a:solidFill>
                  <a:schemeClr val="bg1"/>
                </a:solidFill>
                <a:latin typeface="+mj-lt"/>
                <a:ea typeface="+mj-ea"/>
                <a:cs typeface="+mj-cs"/>
              </a:rPr>
              <a:t>Karen</a:t>
            </a:r>
          </a:p>
        </p:txBody>
      </p:sp>
      <p:pic>
        <p:nvPicPr>
          <p:cNvPr id="4099" name="Content Placeholder 6" descr="CIPD-143med.jpg"/>
          <p:cNvPicPr>
            <a:picLocks noChangeAspect="1"/>
          </p:cNvPicPr>
          <p:nvPr/>
        </p:nvPicPr>
        <p:blipFill>
          <a:blip r:embed="rId3" cstate="print"/>
          <a:srcRect/>
          <a:stretch>
            <a:fillRect/>
          </a:stretch>
        </p:blipFill>
        <p:spPr bwMode="auto">
          <a:xfrm>
            <a:off x="1830388" y="1981200"/>
            <a:ext cx="548322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GB" dirty="0" smtClean="0"/>
              <a:t>How has the LSG community benefited me?</a:t>
            </a:r>
          </a:p>
        </p:txBody>
      </p:sp>
      <p:pic>
        <p:nvPicPr>
          <p:cNvPr id="5123" name="Picture 7" descr="C:\Users\karenv\AppData\Local\Microsoft\Windows\Temporary Internet Files\Content.IE5\C8LJ5GG5\MPj04384750000[1].jpg"/>
          <p:cNvPicPr>
            <a:picLocks noChangeAspect="1" noChangeArrowheads="1"/>
          </p:cNvPicPr>
          <p:nvPr/>
        </p:nvPicPr>
        <p:blipFill>
          <a:blip r:embed="rId3" cstate="print"/>
          <a:srcRect/>
          <a:stretch>
            <a:fillRect/>
          </a:stretch>
        </p:blipFill>
        <p:spPr bwMode="auto">
          <a:xfrm>
            <a:off x="2500313" y="1671638"/>
            <a:ext cx="4143375" cy="4471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85750"/>
            <a:ext cx="8229600" cy="1143000"/>
          </a:xfrm>
        </p:spPr>
        <p:txBody>
          <a:bodyPr/>
          <a:lstStyle/>
          <a:p>
            <a:pPr algn="l" eaLnBrk="1" hangingPunct="1"/>
            <a:r>
              <a:rPr lang="en-GB" sz="2800" smtClean="0"/>
              <a:t>What are the factors that contribute to a sustainable online community ?</a:t>
            </a:r>
          </a:p>
        </p:txBody>
      </p:sp>
      <p:pic>
        <p:nvPicPr>
          <p:cNvPr id="6147" name="Picture 5" descr="C:\Users\karenv\AppData\Local\Microsoft\Windows\Temporary Internet Files\Content.IE5\2WJXIOZ2\MPj03414640000[1].jpg"/>
          <p:cNvPicPr>
            <a:picLocks noChangeAspect="1" noChangeArrowheads="1"/>
          </p:cNvPicPr>
          <p:nvPr/>
        </p:nvPicPr>
        <p:blipFill>
          <a:blip r:embed="rId3" cstate="print"/>
          <a:srcRect/>
          <a:stretch>
            <a:fillRect/>
          </a:stretch>
        </p:blipFill>
        <p:spPr bwMode="auto">
          <a:xfrm>
            <a:off x="5214938" y="2071688"/>
            <a:ext cx="2500312" cy="3505200"/>
          </a:xfrm>
          <a:prstGeom prst="rect">
            <a:avLst/>
          </a:prstGeom>
          <a:noFill/>
          <a:ln w="9525">
            <a:noFill/>
            <a:miter lim="800000"/>
            <a:headEnd/>
            <a:tailEnd/>
          </a:ln>
        </p:spPr>
      </p:pic>
      <p:sp>
        <p:nvSpPr>
          <p:cNvPr id="4" name="TextBox 3"/>
          <p:cNvSpPr txBox="1"/>
          <p:nvPr/>
        </p:nvSpPr>
        <p:spPr>
          <a:xfrm>
            <a:off x="606425" y="5715000"/>
            <a:ext cx="7931150" cy="954088"/>
          </a:xfrm>
          <a:prstGeom prst="rect">
            <a:avLst/>
          </a:prstGeom>
          <a:noFill/>
        </p:spPr>
        <p:txBody>
          <a:bodyPr>
            <a:spAutoFit/>
          </a:bodyPr>
          <a:lstStyle/>
          <a:p>
            <a:pPr>
              <a:defRPr/>
            </a:pPr>
            <a:r>
              <a:rPr lang="en-GB" sz="2800" dirty="0">
                <a:latin typeface="+mj-lt"/>
                <a:ea typeface="+mj-ea"/>
                <a:cs typeface="+mj-cs"/>
              </a:rPr>
              <a:t>Has the LSG contributed positively to my role as an educational professional?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857250"/>
            <a:ext cx="8229600" cy="1143000"/>
          </a:xfrm>
        </p:spPr>
        <p:txBody>
          <a:bodyPr/>
          <a:lstStyle/>
          <a:p>
            <a:r>
              <a:rPr lang="en-GB" smtClean="0">
                <a:hlinkClick r:id="rId3" action="ppaction://hlinkfile"/>
              </a:rPr>
              <a:t/>
            </a:r>
            <a:br>
              <a:rPr lang="en-GB" smtClean="0">
                <a:hlinkClick r:id="rId3" action="ppaction://hlinkfile"/>
              </a:rPr>
            </a:br>
            <a:r>
              <a:rPr lang="en-GB" smtClean="0">
                <a:hlinkClick r:id="rId3" action="ppaction://hlinkfile"/>
              </a:rPr>
              <a:t/>
            </a:r>
            <a:br>
              <a:rPr lang="en-GB" smtClean="0">
                <a:hlinkClick r:id="rId3" action="ppaction://hlinkfile"/>
              </a:rPr>
            </a:br>
            <a:r>
              <a:rPr lang="en-GB" smtClean="0">
                <a:hlinkClick r:id="rId3" action="ppaction://hlinkfile"/>
              </a:rPr>
              <a:t/>
            </a:r>
            <a:br>
              <a:rPr lang="en-GB" smtClean="0">
                <a:hlinkClick r:id="rId3" action="ppaction://hlinkfile"/>
              </a:rPr>
            </a:br>
            <a:r>
              <a:rPr lang="en-GB" b="1" smtClean="0"/>
              <a:t>ELESIG</a:t>
            </a:r>
            <a:r>
              <a:rPr lang="en-GB" smtClean="0"/>
              <a:t/>
            </a:r>
            <a:br>
              <a:rPr lang="en-GB" smtClean="0"/>
            </a:br>
            <a:r>
              <a:rPr lang="en-GB" smtClean="0"/>
              <a:t>Evaluation of Learners' Experiences of e-learning Special Interest Group</a:t>
            </a:r>
            <a:br>
              <a:rPr lang="en-GB" smtClean="0"/>
            </a:br>
            <a:endParaRPr lang="en-GB"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345</TotalTime>
  <Words>959</Words>
  <Application>Microsoft Office PowerPoint</Application>
  <PresentationFormat>On-screen Show (4:3)</PresentationFormat>
  <Paragraphs>55</Paragraphs>
  <Slides>6</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Slide 1</vt:lpstr>
      <vt:lpstr>Purpose of the community</vt:lpstr>
      <vt:lpstr>Slide 3</vt:lpstr>
      <vt:lpstr>How has the LSG community benefited me?</vt:lpstr>
      <vt:lpstr>What are the factors that contribute to a sustainable online community ?</vt:lpstr>
      <vt:lpstr>   ELESIG Evaluation of Learners' Experiences of e-learning Special Interest Group </vt:lpstr>
    </vt:vector>
  </TitlesOfParts>
  <Company>CIPD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Karen Ver</dc:creator>
  <cp:lastModifiedBy>jfotheringham</cp:lastModifiedBy>
  <cp:revision>21</cp:revision>
  <dcterms:created xsi:type="dcterms:W3CDTF">2009-11-24T17:39:38Z</dcterms:created>
  <dcterms:modified xsi:type="dcterms:W3CDTF">2010-11-08T09:56:42Z</dcterms:modified>
</cp:coreProperties>
</file>